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4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20040"/>
            <a:ext cx="10972800" cy="594360"/>
          </a:xfrm>
          <a:prstGeom prst="rect">
            <a:avLst/>
          </a:prstGeom>
          <a:noFill/>
        </p:spPr>
        <p:txBody>
          <a:bodyPr wrap="none" lIns="45720" rIns="45720">
            <a:spAutoFit/>
          </a:bodyPr>
          <a:lstStyle/>
          <a:p>
            <a:pPr algn="l"/>
            <a:r>
              <a:rPr sz="2800" b="1">
                <a:solidFill>
                  <a:srgbClr val="191C1F"/>
                </a:solidFill>
                <a:latin typeface="Aptos"/>
              </a:rPr>
              <a:t>AI: ORIGIN vs. ORCHESTRATION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896112"/>
            <a:ext cx="10881360" cy="411480"/>
          </a:xfrm>
          <a:prstGeom prst="rect">
            <a:avLst/>
          </a:prstGeom>
          <a:noFill/>
        </p:spPr>
        <p:txBody>
          <a:bodyPr wrap="none" lIns="45720" rIns="45720">
            <a:spAutoFit/>
          </a:bodyPr>
          <a:lstStyle/>
          <a:p>
            <a:pPr algn="l"/>
            <a:r>
              <a:rPr sz="1500" b="0">
                <a:solidFill>
                  <a:srgbClr val="585C60"/>
                </a:solidFill>
                <a:latin typeface="Aptos"/>
              </a:rPr>
              <a:t>One acronym. Two mindsets. Radically different capacity.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4360" y="1508760"/>
            <a:ext cx="5394960" cy="4251960"/>
          </a:xfrm>
          <a:prstGeom prst="roundRect">
            <a:avLst/>
          </a:prstGeom>
          <a:solidFill>
            <a:srgbClr val="E0E2E4"/>
          </a:solidFill>
          <a:ln>
            <a:solidFill>
              <a:srgbClr val="CDCF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199632" y="1508760"/>
            <a:ext cx="5394960" cy="4251960"/>
          </a:xfrm>
          <a:prstGeom prst="roundRect">
            <a:avLst/>
          </a:prstGeom>
          <a:solidFill>
            <a:srgbClr val="E6EFE8"/>
          </a:solidFill>
          <a:ln>
            <a:solidFill>
              <a:srgbClr val="CDCF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96112" y="1783080"/>
            <a:ext cx="4754880" cy="411480"/>
          </a:xfrm>
          <a:prstGeom prst="rect">
            <a:avLst/>
          </a:prstGeom>
          <a:noFill/>
        </p:spPr>
        <p:txBody>
          <a:bodyPr wrap="none" lIns="45720" rIns="45720">
            <a:spAutoFit/>
          </a:bodyPr>
          <a:lstStyle/>
          <a:p>
            <a:pPr algn="l"/>
            <a:r>
              <a:rPr sz="2200" b="1">
                <a:solidFill>
                  <a:srgbClr val="191C1F"/>
                </a:solidFill>
                <a:latin typeface="Aptos"/>
              </a:rPr>
              <a:t>ARTIFICIAL INTELLIGENCE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6112" y="2221992"/>
            <a:ext cx="4709160" cy="320040"/>
          </a:xfrm>
          <a:prstGeom prst="rect">
            <a:avLst/>
          </a:prstGeom>
          <a:noFill/>
        </p:spPr>
        <p:txBody>
          <a:bodyPr wrap="none" lIns="45720" rIns="45720">
            <a:spAutoFit/>
          </a:bodyPr>
          <a:lstStyle/>
          <a:p>
            <a:pPr algn="l"/>
            <a:r>
              <a:rPr sz="1400" b="1">
                <a:solidFill>
                  <a:srgbClr val="585C60"/>
                </a:solidFill>
                <a:latin typeface="Aptos"/>
              </a:rPr>
              <a:t>Frames AI by its origin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6112" y="2743200"/>
            <a:ext cx="4617720" cy="841248"/>
          </a:xfrm>
          <a:prstGeom prst="rect">
            <a:avLst/>
          </a:prstGeom>
          <a:noFill/>
        </p:spPr>
        <p:txBody>
          <a:bodyPr wrap="none" lIns="45720" rIns="45720">
            <a:spAutoFit/>
          </a:bodyPr>
          <a:lstStyle/>
          <a:p>
            <a:pPr algn="l"/>
            <a:r>
              <a:rPr sz="2500" b="1">
                <a:solidFill>
                  <a:srgbClr val="191C1F"/>
                </a:solidFill>
                <a:latin typeface="Aptos"/>
              </a:rPr>
              <a:t>“What can the machine do?”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6112" y="3675887"/>
            <a:ext cx="4572000" cy="1234440"/>
          </a:xfrm>
          <a:prstGeom prst="rect">
            <a:avLst/>
          </a:prstGeom>
          <a:noFill/>
        </p:spPr>
        <p:txBody>
          <a:bodyPr wrap="none" lIns="45720" rIns="45720">
            <a:spAutoFit/>
          </a:bodyPr>
          <a:lstStyle/>
          <a:p>
            <a:pPr algn="l"/>
            <a:r>
              <a:rPr sz="1600" b="0">
                <a:solidFill>
                  <a:srgbClr val="585C60"/>
                </a:solidFill>
                <a:latin typeface="Aptos"/>
              </a:rPr>
              <a:t>Tool-centered • transactional • prompt → answer
Human stands outside the system and queries it.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6112" y="5047488"/>
            <a:ext cx="4572000" cy="411480"/>
          </a:xfrm>
          <a:prstGeom prst="rect">
            <a:avLst/>
          </a:prstGeom>
          <a:noFill/>
        </p:spPr>
        <p:txBody>
          <a:bodyPr wrap="none" lIns="45720" rIns="45720">
            <a:spAutoFit/>
          </a:bodyPr>
          <a:lstStyle/>
          <a:p>
            <a:pPr algn="l"/>
            <a:r>
              <a:rPr sz="1600" b="1">
                <a:solidFill>
                  <a:srgbClr val="191C1F"/>
                </a:solidFill>
                <a:latin typeface="Aptos"/>
              </a:rPr>
              <a:t>Risk: AI collapses into a better search box.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10528" y="1783080"/>
            <a:ext cx="4572000" cy="411480"/>
          </a:xfrm>
          <a:prstGeom prst="rect">
            <a:avLst/>
          </a:prstGeom>
          <a:noFill/>
        </p:spPr>
        <p:txBody>
          <a:bodyPr wrap="none" lIns="45720" rIns="45720">
            <a:spAutoFit/>
          </a:bodyPr>
          <a:lstStyle/>
          <a:p>
            <a:pPr algn="l"/>
            <a:r>
              <a:rPr sz="2200" b="1">
                <a:solidFill>
                  <a:srgbClr val="2E5D3F"/>
                </a:solidFill>
                <a:latin typeface="Aptos"/>
              </a:rPr>
              <a:t>ADAPTIVE INTELLIGENCE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10528" y="2221992"/>
            <a:ext cx="4572000" cy="320040"/>
          </a:xfrm>
          <a:prstGeom prst="rect">
            <a:avLst/>
          </a:prstGeom>
          <a:noFill/>
        </p:spPr>
        <p:txBody>
          <a:bodyPr wrap="none" lIns="45720" rIns="45720">
            <a:spAutoFit/>
          </a:bodyPr>
          <a:lstStyle/>
          <a:p>
            <a:pPr algn="l"/>
            <a:r>
              <a:rPr sz="1400" b="1">
                <a:solidFill>
                  <a:srgbClr val="2E5D3F"/>
                </a:solidFill>
                <a:latin typeface="Aptos"/>
              </a:rPr>
              <a:t>Frames AI by its behavior in use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10528" y="2743200"/>
            <a:ext cx="4572000" cy="841248"/>
          </a:xfrm>
          <a:prstGeom prst="rect">
            <a:avLst/>
          </a:prstGeom>
          <a:noFill/>
        </p:spPr>
        <p:txBody>
          <a:bodyPr wrap="none" lIns="45720" rIns="45720">
            <a:spAutoFit/>
          </a:bodyPr>
          <a:lstStyle/>
          <a:p>
            <a:pPr algn="l"/>
            <a:r>
              <a:rPr sz="2500" b="1">
                <a:solidFill>
                  <a:srgbClr val="191C1F"/>
                </a:solidFill>
                <a:latin typeface="Aptos"/>
              </a:rPr>
              <a:t>“What can intelligence become?”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10528" y="3675887"/>
            <a:ext cx="4572000" cy="1234440"/>
          </a:xfrm>
          <a:prstGeom prst="rect">
            <a:avLst/>
          </a:prstGeom>
          <a:noFill/>
        </p:spPr>
        <p:txBody>
          <a:bodyPr wrap="none" lIns="45720" rIns="45720">
            <a:spAutoFit/>
          </a:bodyPr>
          <a:lstStyle/>
          <a:p>
            <a:pPr algn="l"/>
            <a:r>
              <a:rPr sz="1600" b="0">
                <a:solidFill>
                  <a:srgbClr val="585C60"/>
                </a:solidFill>
                <a:latin typeface="Aptos"/>
              </a:rPr>
              <a:t>Human-centered • contextual • iterative
signal → discernment → adaptation → authorship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10528" y="5047488"/>
            <a:ext cx="4572000" cy="411480"/>
          </a:xfrm>
          <a:prstGeom prst="rect">
            <a:avLst/>
          </a:prstGeom>
          <a:noFill/>
        </p:spPr>
        <p:txBody>
          <a:bodyPr wrap="none" lIns="45720" rIns="45720">
            <a:spAutoFit/>
          </a:bodyPr>
          <a:lstStyle/>
          <a:p>
            <a:pPr algn="l"/>
            <a:r>
              <a:rPr sz="1600" b="1">
                <a:solidFill>
                  <a:srgbClr val="2E5D3F"/>
                </a:solidFill>
                <a:latin typeface="Aptos"/>
              </a:rPr>
              <a:t>Capacity: technology becomes an adaptive partner.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68680" y="5989320"/>
            <a:ext cx="10469880" cy="502920"/>
          </a:xfrm>
          <a:prstGeom prst="roundRect">
            <a:avLst/>
          </a:prstGeom>
          <a:solidFill>
            <a:srgbClr val="191C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51560" y="6089904"/>
            <a:ext cx="10104120" cy="2743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ptos"/>
              </a:rPr>
              <a:t>Artificial describes the source. Adaptive describes the behavior.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